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1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E55B7B-B035-ADDB-8BE6-3BB7AA2E5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594962E-4040-9191-870D-814FDB208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F5F2F6-8427-2304-3A07-E2B7785A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BEA9C50-93B1-3490-40A0-962B583A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EBFCA65-7E18-C932-C9CD-C75743547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721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4FDBD7-B44F-516C-87AD-E8253967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764E6FD-B4F4-0DB9-6A87-0572DFEA0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E95C97C-8668-51C2-6F1A-06085F3D1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9115F4-57E9-75AB-E487-6B2878B3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05E2B46-1BC3-75B8-0123-A56477C4E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473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7F83425-751F-237E-14F5-5C28131C8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AC0A5CE-2F4A-7702-2AF0-CF5D620BC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53082D-51A2-DB26-4A57-656D5ACB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C88100-DFFB-9747-3CAB-9F6512C0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0C3F4A7-9D34-19EC-BD9A-101C587E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60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6E83CF-D998-90E1-DD31-146D7287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02529D-80B1-120E-72F0-B861D6AB2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F8B9DF-AF70-CAD3-04F1-95F23DB0A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D33BECC-42BF-0481-A2AF-3A83CAB1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83324E5-4815-F88C-377D-A8E9FB66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737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D338BB-1147-6F10-9DB2-F9BC8C9DA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CC5DEAD-C44E-2FC7-E55F-F6C6672D2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76BD0BF-3336-3281-3AF0-72586469F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61A4E71-A5AA-5C5E-F0C1-8F108DF9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AF67F14-3E2A-E2DD-6E91-A894439B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976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3479E3-1940-706A-05D4-94D5DDE74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B838A3-865D-7BFC-13F6-B97390476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8E91BC4-6F38-CF1C-0BB0-BD2499259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567EC52-8ADA-00EE-8A1C-178AABABF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9C7814C-21D5-DD3B-4397-4659C51E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25FBAC6-724F-98D1-7642-2352E499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400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591387-558A-477C-3B8A-58B1E12EB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F07525F-3258-1906-2AA2-65F165475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F70EF3-AE62-6E70-8A4B-41F0EF8E7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12EC99E-ABBC-BE49-D8AE-12D035D2E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ACE6C80-2134-9D10-9409-E3F1822A7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E160D66-5922-1CCB-D973-F162D5F4D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80401C9-0386-E8B6-44B3-BD50BC29B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07F174D-559E-D07F-AA48-5572FE935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121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F0383C-511B-3B0E-59BF-E293DD1F4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9DF3DB8-2BE9-D25A-E8CE-47DEEF80A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390B2EF-27E3-24FC-3F06-2143E0D5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F953B10-5784-B105-D454-A0789F12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05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6548DDD-8145-E30D-7D83-83776C22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CAFAD88-C814-E1C3-4611-6C50167C3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B2E61C2-0EA6-816C-84E0-02E3C7F2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188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B0D49E-1E2B-2401-F1CC-49EDE08B0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CC9104-4E8D-4519-8079-4880B4CFE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A00E17-7301-4CD6-1080-E92244D28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9DBF2AA-DC9C-24A4-77A8-93DFDCFE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CBAB1D7-A6DA-F582-E857-085B0D4D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17195D8-5208-0EF6-B4FF-C6DDCF18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760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506F97-1C37-491D-8976-020844DA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C925B5D-3FA4-C0F5-EE61-6D12E8353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5F7282B-88F1-3B5F-F4CF-04B633CF0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9433492-309A-92D2-5CCA-1C1EFE141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A31C0C8-F957-0431-641D-24B2E120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EF6CC38-4433-C9B2-A597-60CCCFA9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430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E6910F-D5AC-C9A7-9036-F6A082B2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8463E25-9B1A-0910-33FB-5A1A60A87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366049-0C21-8797-BEEF-0523F90EF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9C288-EB96-534E-B77F-0CD496DED355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91810B-5008-6368-0F8A-C88342F9F8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9894FFA-BBC6-C93B-F3FD-8BD8BC627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3A05A-C437-544D-B9CF-CD20BAFD9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455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osobrnadzor.ru/legislation/accreditation/federalnyy_zakon_ot_29122012_no_273f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7A08C2-9020-3869-0968-899308964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Rockwell" panose="02060603020205020403" pitchFamily="18" charset="0"/>
              </a:rPr>
              <a:t>Н</a:t>
            </a:r>
            <a:r>
              <a:rPr lang="ru-RU" sz="3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Rockwell" panose="02060603020205020403" pitchFamily="18" charset="0"/>
              </a:rPr>
              <a:t>ормативно-правовое обеспечение деятельности образовательных организаций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Rockwell" panose="02060603020205020403" pitchFamily="18" charset="0"/>
              </a:rPr>
              <a:t/>
            </a:r>
            <a:br>
              <a:rPr lang="ru-RU" sz="1800" b="1" dirty="0">
                <a:effectLst/>
                <a:latin typeface="Times New Roman" panose="02020603050405020304" pitchFamily="18" charset="0"/>
                <a:ea typeface="Rockwell" panose="02060603020205020403" pitchFamily="18" charset="0"/>
              </a:rPr>
            </a:br>
            <a:endParaRPr lang="ru-RU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C131389-910E-6046-FB16-D3052E208976}"/>
              </a:ext>
            </a:extLst>
          </p:cNvPr>
          <p:cNvSpPr txBox="1"/>
          <p:nvPr/>
        </p:nvSpPr>
        <p:spPr>
          <a:xfrm>
            <a:off x="3731741" y="4287794"/>
            <a:ext cx="6427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Ахмедова Джамиля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Ахмедовна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Управления надзора и контроля в сфере образования – </a:t>
            </a:r>
          </a:p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лицензирования, аккредитации и подтверждения документов </a:t>
            </a:r>
          </a:p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образца Минобрнауки РД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848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69B5AA36-1F66-CC3F-6B71-DD8FA5EB7F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3670263"/>
              </p:ext>
            </p:extLst>
          </p:nvPr>
        </p:nvGraphicFramePr>
        <p:xfrm>
          <a:off x="321276" y="111210"/>
          <a:ext cx="11714204" cy="6746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8285">
                  <a:extLst>
                    <a:ext uri="{9D8B030D-6E8A-4147-A177-3AD203B41FA5}">
                      <a16:colId xmlns:a16="http://schemas.microsoft.com/office/drawing/2014/main" xmlns="" val="3305788694"/>
                    </a:ext>
                  </a:extLst>
                </a:gridCol>
                <a:gridCol w="2384237">
                  <a:extLst>
                    <a:ext uri="{9D8B030D-6E8A-4147-A177-3AD203B41FA5}">
                      <a16:colId xmlns:a16="http://schemas.microsoft.com/office/drawing/2014/main" xmlns="" val="1586791330"/>
                    </a:ext>
                  </a:extLst>
                </a:gridCol>
                <a:gridCol w="1662382">
                  <a:extLst>
                    <a:ext uri="{9D8B030D-6E8A-4147-A177-3AD203B41FA5}">
                      <a16:colId xmlns:a16="http://schemas.microsoft.com/office/drawing/2014/main" xmlns="" val="2187113982"/>
                    </a:ext>
                  </a:extLst>
                </a:gridCol>
                <a:gridCol w="1762579">
                  <a:extLst>
                    <a:ext uri="{9D8B030D-6E8A-4147-A177-3AD203B41FA5}">
                      <a16:colId xmlns:a16="http://schemas.microsoft.com/office/drawing/2014/main" xmlns="" val="1860429181"/>
                    </a:ext>
                  </a:extLst>
                </a:gridCol>
                <a:gridCol w="3316721">
                  <a:extLst>
                    <a:ext uri="{9D8B030D-6E8A-4147-A177-3AD203B41FA5}">
                      <a16:colId xmlns:a16="http://schemas.microsoft.com/office/drawing/2014/main" xmlns="" val="1038474726"/>
                    </a:ext>
                  </a:extLst>
                </a:gridCol>
              </a:tblGrid>
              <a:tr h="1880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бесплатное пользование обучающимися библиотечно-информационными ресурсами, учебной, производственной, научной базой образовательной организации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20 части 1 статьи 34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extLst>
                  <a:ext uri="{0D108BD9-81ED-4DB2-BD59-A6C34878D82A}">
                    <a16:rowId xmlns:a16="http://schemas.microsoft.com/office/drawing/2014/main" xmlns="" val="1405013544"/>
                  </a:ext>
                </a:extLst>
              </a:tr>
              <a:tr h="1492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Порядок, регламентирующий пользование лечебно-оздоровительной инфраструктурой, объектами культуры и объектами спорта образовательной организации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21 части 1 статьи 34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extLst>
                  <a:ext uri="{0D108BD9-81ED-4DB2-BD59-A6C34878D82A}">
                    <a16:rowId xmlns:a16="http://schemas.microsoft.com/office/drawing/2014/main" xmlns="" val="2724321052"/>
                  </a:ext>
                </a:extLst>
              </a:tr>
              <a:tr h="1880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Порядок, регламентирующий посещение мероприятий, которые проводятся в организации, осуществляющей образовательную деятельность, и не предусмотрены учебным планом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4 статьи 34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extLst>
                  <a:ext uri="{0D108BD9-81ED-4DB2-BD59-A6C34878D82A}">
                    <a16:rowId xmlns:a16="http://schemas.microsoft.com/office/drawing/2014/main" xmlns="" val="163185391"/>
                  </a:ext>
                </a:extLst>
              </a:tr>
              <a:tr h="1492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опубликование работ обучающихся в изданиях образовательной организации на бесплатной основе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25 части 1 статьи 34 </a:t>
                      </a:r>
                      <a:r>
                        <a:rPr lang="ru-RU" sz="1200" b="1" u="none" strike="noStrike" spc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 принимается в случае наличия у образовательной организации изданий.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842" marR="60842" marT="60842" marB="60842" anchor="ctr"/>
                </a:tc>
                <a:extLst>
                  <a:ext uri="{0D108BD9-81ED-4DB2-BD59-A6C34878D82A}">
                    <a16:rowId xmlns:a16="http://schemas.microsoft.com/office/drawing/2014/main" xmlns="" val="1207240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7580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6212666-9A77-0F60-90E4-EC65E68092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5522391"/>
              </p:ext>
            </p:extLst>
          </p:nvPr>
        </p:nvGraphicFramePr>
        <p:xfrm>
          <a:off x="148281" y="135430"/>
          <a:ext cx="11924270" cy="67591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4701">
                  <a:extLst>
                    <a:ext uri="{9D8B030D-6E8A-4147-A177-3AD203B41FA5}">
                      <a16:colId xmlns:a16="http://schemas.microsoft.com/office/drawing/2014/main" xmlns="" val="3434028563"/>
                    </a:ext>
                  </a:extLst>
                </a:gridCol>
                <a:gridCol w="2426991">
                  <a:extLst>
                    <a:ext uri="{9D8B030D-6E8A-4147-A177-3AD203B41FA5}">
                      <a16:colId xmlns:a16="http://schemas.microsoft.com/office/drawing/2014/main" xmlns="" val="4201225794"/>
                    </a:ext>
                  </a:extLst>
                </a:gridCol>
                <a:gridCol w="1692193">
                  <a:extLst>
                    <a:ext uri="{9D8B030D-6E8A-4147-A177-3AD203B41FA5}">
                      <a16:colId xmlns:a16="http://schemas.microsoft.com/office/drawing/2014/main" xmlns="" val="2477130307"/>
                    </a:ext>
                  </a:extLst>
                </a:gridCol>
                <a:gridCol w="1794188">
                  <a:extLst>
                    <a:ext uri="{9D8B030D-6E8A-4147-A177-3AD203B41FA5}">
                      <a16:colId xmlns:a16="http://schemas.microsoft.com/office/drawing/2014/main" xmlns="" val="847783320"/>
                    </a:ext>
                  </a:extLst>
                </a:gridCol>
                <a:gridCol w="3376197">
                  <a:extLst>
                    <a:ext uri="{9D8B030D-6E8A-4147-A177-3AD203B41FA5}">
                      <a16:colId xmlns:a16="http://schemas.microsoft.com/office/drawing/2014/main" xmlns="" val="765874504"/>
                    </a:ext>
                  </a:extLst>
                </a:gridCol>
              </a:tblGrid>
              <a:tr h="1213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предоставление образовательной организацией мер социальной поддержки обучающихся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7 части 2 статьи 34 </a:t>
                      </a:r>
                      <a:r>
                        <a:rPr lang="ru-RU" sz="1200" b="1" u="none" strike="noStrike" spc="0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 принимается в случае предоставления образовательной организацией мер социальной поддержки обучающихся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extLst>
                  <a:ext uri="{0D108BD9-81ED-4DB2-BD59-A6C34878D82A}">
                    <a16:rowId xmlns:a16="http://schemas.microsoft.com/office/drawing/2014/main" xmlns="" val="1598593079"/>
                  </a:ext>
                </a:extLst>
              </a:tr>
              <a:tr h="1424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Документы о материальной поддержке обучающимся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15 статьи 36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профессиональных образовательных организаций, осуществляющих оказание государственных услуг в сфере образования за счет бюджетных ассигнований федерального бюджета.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extLst>
                  <a:ext uri="{0D108BD9-81ED-4DB2-BD59-A6C34878D82A}">
                    <a16:rowId xmlns:a16="http://schemas.microsoft.com/office/drawing/2014/main" xmlns="" val="1903339885"/>
                  </a:ext>
                </a:extLst>
              </a:tr>
              <a:tr h="2060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Требования к одежде обучающихся, в том числе требования к ее общему виду, цвету, фасону, видам одежды обучающихся, знакам отличия, и правила ее ношения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1 статьи 38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образовательных организаций, установивших соответствующие требования.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extLst>
                  <a:ext uri="{0D108BD9-81ED-4DB2-BD59-A6C34878D82A}">
                    <a16:rowId xmlns:a16="http://schemas.microsoft.com/office/drawing/2014/main" xmlns="" val="2298169282"/>
                  </a:ext>
                </a:extLst>
              </a:tr>
              <a:tr h="2060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Порядок предоставления обучающимся образовательной организации жилых помещений в общежитиях, размер платы за пользование жилым помещением (платы за наем) в общежитии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Части 2 и 4 статьи 39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2 части 1 статьи 43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образовательных организаций, имеющих общежитие.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6765" marR="56765" marT="56765" marB="56765" anchor="ctr"/>
                </a:tc>
                <a:extLst>
                  <a:ext uri="{0D108BD9-81ED-4DB2-BD59-A6C34878D82A}">
                    <a16:rowId xmlns:a16="http://schemas.microsoft.com/office/drawing/2014/main" xmlns="" val="7243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2555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914276F-1FE5-E6A3-2155-4D1AC09D3B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2998154"/>
              </p:ext>
            </p:extLst>
          </p:nvPr>
        </p:nvGraphicFramePr>
        <p:xfrm>
          <a:off x="123568" y="0"/>
          <a:ext cx="11948983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0160">
                  <a:extLst>
                    <a:ext uri="{9D8B030D-6E8A-4147-A177-3AD203B41FA5}">
                      <a16:colId xmlns:a16="http://schemas.microsoft.com/office/drawing/2014/main" xmlns="" val="187849155"/>
                    </a:ext>
                  </a:extLst>
                </a:gridCol>
                <a:gridCol w="2432022">
                  <a:extLst>
                    <a:ext uri="{9D8B030D-6E8A-4147-A177-3AD203B41FA5}">
                      <a16:colId xmlns:a16="http://schemas.microsoft.com/office/drawing/2014/main" xmlns="" val="416139914"/>
                    </a:ext>
                  </a:extLst>
                </a:gridCol>
                <a:gridCol w="1695700">
                  <a:extLst>
                    <a:ext uri="{9D8B030D-6E8A-4147-A177-3AD203B41FA5}">
                      <a16:colId xmlns:a16="http://schemas.microsoft.com/office/drawing/2014/main" xmlns="" val="1316841171"/>
                    </a:ext>
                  </a:extLst>
                </a:gridCol>
                <a:gridCol w="1797906">
                  <a:extLst>
                    <a:ext uri="{9D8B030D-6E8A-4147-A177-3AD203B41FA5}">
                      <a16:colId xmlns:a16="http://schemas.microsoft.com/office/drawing/2014/main" xmlns="" val="2405282682"/>
                    </a:ext>
                  </a:extLst>
                </a:gridCol>
                <a:gridCol w="3383195">
                  <a:extLst>
                    <a:ext uri="{9D8B030D-6E8A-4147-A177-3AD203B41FA5}">
                      <a16:colId xmlns:a16="http://schemas.microsoft.com/office/drawing/2014/main" xmlns="" val="3969348354"/>
                    </a:ext>
                  </a:extLst>
                </a:gridCol>
              </a:tblGrid>
              <a:tr h="1416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Порядок создания, организации работы, принятия решений комиссией по урегулированию споров между участниками образовательных отношений и их исполнения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6 статьи 45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extLst>
                  <a:ext uri="{0D108BD9-81ED-4DB2-BD59-A6C34878D82A}">
                    <a16:rowId xmlns:a16="http://schemas.microsoft.com/office/drawing/2014/main" xmlns="" val="756714461"/>
                  </a:ext>
                </a:extLst>
              </a:tr>
              <a:tr h="2231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участие педагогических работников в разработке образовательных программ, в том числе учебных планов, календарных учебных графиков, рабочих учебных предметов, курсов, дисциплин (модулей), методических материалов и иных компонентов образовательных программ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5 части 3 статьи 47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 Федерального закона «Об образовании в Российской Федерации» 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extLst>
                  <a:ext uri="{0D108BD9-81ED-4DB2-BD59-A6C34878D82A}">
                    <a16:rowId xmlns:a16="http://schemas.microsoft.com/office/drawing/2014/main" xmlns="" val="3265677899"/>
                  </a:ext>
                </a:extLst>
              </a:tr>
              <a:tr h="320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Порядок, регламентирующий бесплатное пользование педагогическими работниками образовательной организации библиотеками и информационными ресурсами, а также доступ к информационно-телекоммуникационным сетям и базам данных, учебным и методическим материалам, музейным фондам, материально-техническим средствам обеспечения образовательной деятельности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7 части 3 статьи 47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8221" marR="48221" marT="48221" marB="48221" anchor="ctr"/>
                </a:tc>
                <a:extLst>
                  <a:ext uri="{0D108BD9-81ED-4DB2-BD59-A6C34878D82A}">
                    <a16:rowId xmlns:a16="http://schemas.microsoft.com/office/drawing/2014/main" xmlns="" val="2220914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6045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F66B222D-A3A4-5CC1-2A9E-5D24DEEE53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7516622"/>
              </p:ext>
            </p:extLst>
          </p:nvPr>
        </p:nvGraphicFramePr>
        <p:xfrm>
          <a:off x="210065" y="1"/>
          <a:ext cx="11837774" cy="6759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5589">
                  <a:extLst>
                    <a:ext uri="{9D8B030D-6E8A-4147-A177-3AD203B41FA5}">
                      <a16:colId xmlns:a16="http://schemas.microsoft.com/office/drawing/2014/main" xmlns="" val="982271780"/>
                    </a:ext>
                  </a:extLst>
                </a:gridCol>
                <a:gridCol w="2409387">
                  <a:extLst>
                    <a:ext uri="{9D8B030D-6E8A-4147-A177-3AD203B41FA5}">
                      <a16:colId xmlns:a16="http://schemas.microsoft.com/office/drawing/2014/main" xmlns="" val="1194813566"/>
                    </a:ext>
                  </a:extLst>
                </a:gridCol>
                <a:gridCol w="1679919">
                  <a:extLst>
                    <a:ext uri="{9D8B030D-6E8A-4147-A177-3AD203B41FA5}">
                      <a16:colId xmlns:a16="http://schemas.microsoft.com/office/drawing/2014/main" xmlns="" val="2581625096"/>
                    </a:ext>
                  </a:extLst>
                </a:gridCol>
                <a:gridCol w="1781172">
                  <a:extLst>
                    <a:ext uri="{9D8B030D-6E8A-4147-A177-3AD203B41FA5}">
                      <a16:colId xmlns:a16="http://schemas.microsoft.com/office/drawing/2014/main" xmlns="" val="595346911"/>
                    </a:ext>
                  </a:extLst>
                </a:gridCol>
                <a:gridCol w="3351707">
                  <a:extLst>
                    <a:ext uri="{9D8B030D-6E8A-4147-A177-3AD203B41FA5}">
                      <a16:colId xmlns:a16="http://schemas.microsoft.com/office/drawing/2014/main" xmlns="" val="2055640349"/>
                    </a:ext>
                  </a:extLst>
                </a:gridCol>
              </a:tblGrid>
              <a:tr h="3167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Порядок, регламентирующий пользование педагогическими работниками образовательной организации образовательными, методическими и научными услугами организации, осуществляющей образовательную деятельность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8 части 3 статьи 47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extLst>
                  <a:ext uri="{0D108BD9-81ED-4DB2-BD59-A6C34878D82A}">
                    <a16:rowId xmlns:a16="http://schemas.microsoft.com/office/drawing/2014/main" xmlns="" val="4225075963"/>
                  </a:ext>
                </a:extLst>
              </a:tr>
              <a:tr h="24193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Порядок, регламентирующий пользование научными работниками образовательной организации образовательными, методическими и научными услугами образовательной организации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4 части 2 статьи 50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образовательных организаций, имеющих научных работников.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extLst>
                  <a:ext uri="{0D108BD9-81ED-4DB2-BD59-A6C34878D82A}">
                    <a16:rowId xmlns:a16="http://schemas.microsoft.com/office/drawing/2014/main" xmlns="" val="2199544143"/>
                  </a:ext>
                </a:extLst>
              </a:tr>
              <a:tr h="1172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Нормы профессиональной этики педагогических работников образовательной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4 статьи 47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extLst>
                  <a:ext uri="{0D108BD9-81ED-4DB2-BD59-A6C34878D82A}">
                    <a16:rowId xmlns:a16="http://schemas.microsoft.com/office/drawing/2014/main" xmlns="" val="3319909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6472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45317307-95F1-2C80-F854-7976C74572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577717"/>
              </p:ext>
            </p:extLst>
          </p:nvPr>
        </p:nvGraphicFramePr>
        <p:xfrm>
          <a:off x="111211" y="1"/>
          <a:ext cx="1196134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891">
                  <a:extLst>
                    <a:ext uri="{9D8B030D-6E8A-4147-A177-3AD203B41FA5}">
                      <a16:colId xmlns:a16="http://schemas.microsoft.com/office/drawing/2014/main" xmlns="" val="173596202"/>
                    </a:ext>
                  </a:extLst>
                </a:gridCol>
                <a:gridCol w="2434537">
                  <a:extLst>
                    <a:ext uri="{9D8B030D-6E8A-4147-A177-3AD203B41FA5}">
                      <a16:colId xmlns:a16="http://schemas.microsoft.com/office/drawing/2014/main" xmlns="" val="4170064510"/>
                    </a:ext>
                  </a:extLst>
                </a:gridCol>
                <a:gridCol w="1697454">
                  <a:extLst>
                    <a:ext uri="{9D8B030D-6E8A-4147-A177-3AD203B41FA5}">
                      <a16:colId xmlns:a16="http://schemas.microsoft.com/office/drawing/2014/main" xmlns="" val="105191368"/>
                    </a:ext>
                  </a:extLst>
                </a:gridCol>
                <a:gridCol w="1799764">
                  <a:extLst>
                    <a:ext uri="{9D8B030D-6E8A-4147-A177-3AD203B41FA5}">
                      <a16:colId xmlns:a16="http://schemas.microsoft.com/office/drawing/2014/main" xmlns="" val="3949944250"/>
                    </a:ext>
                  </a:extLst>
                </a:gridCol>
                <a:gridCol w="3386694">
                  <a:extLst>
                    <a:ext uri="{9D8B030D-6E8A-4147-A177-3AD203B41FA5}">
                      <a16:colId xmlns:a16="http://schemas.microsoft.com/office/drawing/2014/main" xmlns="" val="727180109"/>
                    </a:ext>
                  </a:extLst>
                </a:gridCol>
              </a:tblGrid>
              <a:tr h="1780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Трудовые договоры (служебные контракты) и должностные инструкции педагогических работников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6 статьи 47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3 статьи 52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Федерации»; статья 56 Трудового кодекса Российской Федерации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Обязательные документы для всех типов образовательных организаций.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extLst>
                  <a:ext uri="{0D108BD9-81ED-4DB2-BD59-A6C34878D82A}">
                    <a16:rowId xmlns:a16="http://schemas.microsoft.com/office/drawing/2014/main" xmlns="" val="1559723311"/>
                  </a:ext>
                </a:extLst>
              </a:tr>
              <a:tr h="1780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соотношение учебной (преподавательской) и другой педагогической работы в пределах рабочей недели или учебного года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6 статьи 47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extLst>
                  <a:ext uri="{0D108BD9-81ED-4DB2-BD59-A6C34878D82A}">
                    <a16:rowId xmlns:a16="http://schemas.microsoft.com/office/drawing/2014/main" xmlns="" val="204671670"/>
                  </a:ext>
                </a:extLst>
              </a:tr>
              <a:tr h="1780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Режим рабочего времени и времени отдыха педагогических работников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7 статьи 47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extLst>
                  <a:ext uri="{0D108BD9-81ED-4DB2-BD59-A6C34878D82A}">
                    <a16:rowId xmlns:a16="http://schemas.microsoft.com/office/drawing/2014/main" xmlns="" val="3552374256"/>
                  </a:ext>
                </a:extLst>
              </a:tr>
              <a:tr h="1515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Графики работы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7 статьи 47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5550" marR="65550" marT="65550" marB="65550" anchor="ctr"/>
                </a:tc>
                <a:extLst>
                  <a:ext uri="{0D108BD9-81ED-4DB2-BD59-A6C34878D82A}">
                    <a16:rowId xmlns:a16="http://schemas.microsoft.com/office/drawing/2014/main" xmlns="" val="2693086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55939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568611FB-A18D-4639-ECDC-C831B94153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50974849"/>
              </p:ext>
            </p:extLst>
          </p:nvPr>
        </p:nvGraphicFramePr>
        <p:xfrm>
          <a:off x="111211" y="0"/>
          <a:ext cx="11961340" cy="6853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891">
                  <a:extLst>
                    <a:ext uri="{9D8B030D-6E8A-4147-A177-3AD203B41FA5}">
                      <a16:colId xmlns:a16="http://schemas.microsoft.com/office/drawing/2014/main" xmlns="" val="3189490401"/>
                    </a:ext>
                  </a:extLst>
                </a:gridCol>
                <a:gridCol w="2434537">
                  <a:extLst>
                    <a:ext uri="{9D8B030D-6E8A-4147-A177-3AD203B41FA5}">
                      <a16:colId xmlns:a16="http://schemas.microsoft.com/office/drawing/2014/main" xmlns="" val="3455965656"/>
                    </a:ext>
                  </a:extLst>
                </a:gridCol>
                <a:gridCol w="1697454">
                  <a:extLst>
                    <a:ext uri="{9D8B030D-6E8A-4147-A177-3AD203B41FA5}">
                      <a16:colId xmlns:a16="http://schemas.microsoft.com/office/drawing/2014/main" xmlns="" val="2770078916"/>
                    </a:ext>
                  </a:extLst>
                </a:gridCol>
                <a:gridCol w="1799765">
                  <a:extLst>
                    <a:ext uri="{9D8B030D-6E8A-4147-A177-3AD203B41FA5}">
                      <a16:colId xmlns:a16="http://schemas.microsoft.com/office/drawing/2014/main" xmlns="" val="2395155101"/>
                    </a:ext>
                  </a:extLst>
                </a:gridCol>
                <a:gridCol w="3386693">
                  <a:extLst>
                    <a:ext uri="{9D8B030D-6E8A-4147-A177-3AD203B41FA5}">
                      <a16:colId xmlns:a16="http://schemas.microsoft.com/office/drawing/2014/main" xmlns="" val="3769555574"/>
                    </a:ext>
                  </a:extLst>
                </a:gridCol>
              </a:tblGrid>
              <a:tr h="1234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Расписания занятий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7 статьи 47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37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extLst>
                  <a:ext uri="{0D108BD9-81ED-4DB2-BD59-A6C34878D82A}">
                    <a16:rowId xmlns:a16="http://schemas.microsoft.com/office/drawing/2014/main" xmlns="" val="3705239705"/>
                  </a:ext>
                </a:extLst>
              </a:tr>
              <a:tr h="254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порядок формирования аттестационной комиссии в целях соответствия подтверждения педагогических работников занимаемым ими должностям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49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extLst>
                  <a:ext uri="{0D108BD9-81ED-4DB2-BD59-A6C34878D82A}">
                    <a16:rowId xmlns:a16="http://schemas.microsoft.com/office/drawing/2014/main" xmlns="" val="56658456"/>
                  </a:ext>
                </a:extLst>
              </a:tr>
              <a:tr h="3072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основания и порядок снижения стоимости платных образовательных услуг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5 статьи 54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образовательных организаций, принявших самостоятельное решение о снижении стоимости платных образовательных услуг.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3233" marR="73233" marT="73233" marB="73233" anchor="ctr"/>
                </a:tc>
                <a:extLst>
                  <a:ext uri="{0D108BD9-81ED-4DB2-BD59-A6C34878D82A}">
                    <a16:rowId xmlns:a16="http://schemas.microsoft.com/office/drawing/2014/main" xmlns="" val="79059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9362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77D0504F-AA7A-0ED0-8B18-6F03B795CD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2162582"/>
              </p:ext>
            </p:extLst>
          </p:nvPr>
        </p:nvGraphicFramePr>
        <p:xfrm>
          <a:off x="135924" y="0"/>
          <a:ext cx="11936628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7432">
                  <a:extLst>
                    <a:ext uri="{9D8B030D-6E8A-4147-A177-3AD203B41FA5}">
                      <a16:colId xmlns:a16="http://schemas.microsoft.com/office/drawing/2014/main" xmlns="" val="1157166582"/>
                    </a:ext>
                  </a:extLst>
                </a:gridCol>
                <a:gridCol w="2429506">
                  <a:extLst>
                    <a:ext uri="{9D8B030D-6E8A-4147-A177-3AD203B41FA5}">
                      <a16:colId xmlns:a16="http://schemas.microsoft.com/office/drawing/2014/main" xmlns="" val="467622375"/>
                    </a:ext>
                  </a:extLst>
                </a:gridCol>
                <a:gridCol w="1693947">
                  <a:extLst>
                    <a:ext uri="{9D8B030D-6E8A-4147-A177-3AD203B41FA5}">
                      <a16:colId xmlns:a16="http://schemas.microsoft.com/office/drawing/2014/main" xmlns="" val="4091761358"/>
                    </a:ext>
                  </a:extLst>
                </a:gridCol>
                <a:gridCol w="1796047">
                  <a:extLst>
                    <a:ext uri="{9D8B030D-6E8A-4147-A177-3AD203B41FA5}">
                      <a16:colId xmlns:a16="http://schemas.microsoft.com/office/drawing/2014/main" xmlns="" val="2758418157"/>
                    </a:ext>
                  </a:extLst>
                </a:gridCol>
                <a:gridCol w="3379696">
                  <a:extLst>
                    <a:ext uri="{9D8B030D-6E8A-4147-A177-3AD203B41FA5}">
                      <a16:colId xmlns:a16="http://schemas.microsoft.com/office/drawing/2014/main" xmlns="" val="3185991004"/>
                    </a:ext>
                  </a:extLst>
                </a:gridCol>
              </a:tblGrid>
              <a:tr h="1445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форму итоговой аттестации обучающихся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14 статьи 76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по дополнительным профессиональным образовательным программам или при отсутствии государственной аккредитации по образовательным программам.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extLst>
                  <a:ext uri="{0D108BD9-81ED-4DB2-BD59-A6C34878D82A}">
                    <a16:rowId xmlns:a16="http://schemas.microsoft.com/office/drawing/2014/main" xmlns="" val="3474896766"/>
                  </a:ext>
                </a:extLst>
              </a:tr>
              <a:tr h="187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Договор об образовании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53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приема на обучение по образовательным программам дошкольного образования, за счет средств физических и (или) юридических лиц или в случае осуществления образовательной деятельности индивидуальным предпринимателем.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extLst>
                  <a:ext uri="{0D108BD9-81ED-4DB2-BD59-A6C34878D82A}">
                    <a16:rowId xmlns:a16="http://schemas.microsoft.com/office/drawing/2014/main" xmlns="" val="2737362321"/>
                  </a:ext>
                </a:extLst>
              </a:tr>
              <a:tr h="1445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Документ, устанавливающий образцы документов об образовании и (или) о квалификации, выдаваемый лицам, успешно прошедшим итоговую аттестацию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3 статьи 60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по дополнительным профессиональным образовательным программам или при отсутствии государственной аккредитации по образовательным программам.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extLst>
                  <a:ext uri="{0D108BD9-81ED-4DB2-BD59-A6C34878D82A}">
                    <a16:rowId xmlns:a16="http://schemas.microsoft.com/office/drawing/2014/main" xmlns="" val="3927639700"/>
                  </a:ext>
                </a:extLst>
              </a:tr>
              <a:tr h="20913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Распорядительный акт организации, осуществляющей образовательную деятельность, о приеме лица на обучение в эту организацию или для прохождения промежуточной аттестации и (или) государственной итоговой аттестации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1 статьи 53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3200" marR="53200" marT="53200" marB="53200" anchor="ctr"/>
                </a:tc>
                <a:extLst>
                  <a:ext uri="{0D108BD9-81ED-4DB2-BD59-A6C34878D82A}">
                    <a16:rowId xmlns:a16="http://schemas.microsoft.com/office/drawing/2014/main" xmlns="" val="2630278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7519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F16CB342-48E8-E020-4AEC-0A6245E15E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5651642"/>
              </p:ext>
            </p:extLst>
          </p:nvPr>
        </p:nvGraphicFramePr>
        <p:xfrm>
          <a:off x="0" y="0"/>
          <a:ext cx="12072552" cy="6979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464">
                  <a:extLst>
                    <a:ext uri="{9D8B030D-6E8A-4147-A177-3AD203B41FA5}">
                      <a16:colId xmlns:a16="http://schemas.microsoft.com/office/drawing/2014/main" xmlns="" val="1194445170"/>
                    </a:ext>
                  </a:extLst>
                </a:gridCol>
                <a:gridCol w="2457172">
                  <a:extLst>
                    <a:ext uri="{9D8B030D-6E8A-4147-A177-3AD203B41FA5}">
                      <a16:colId xmlns:a16="http://schemas.microsoft.com/office/drawing/2014/main" xmlns="" val="3822399351"/>
                    </a:ext>
                  </a:extLst>
                </a:gridCol>
                <a:gridCol w="1713236">
                  <a:extLst>
                    <a:ext uri="{9D8B030D-6E8A-4147-A177-3AD203B41FA5}">
                      <a16:colId xmlns:a16="http://schemas.microsoft.com/office/drawing/2014/main" xmlns="" val="3273659698"/>
                    </a:ext>
                  </a:extLst>
                </a:gridCol>
                <a:gridCol w="1816498">
                  <a:extLst>
                    <a:ext uri="{9D8B030D-6E8A-4147-A177-3AD203B41FA5}">
                      <a16:colId xmlns:a16="http://schemas.microsoft.com/office/drawing/2014/main" xmlns="" val="1300301695"/>
                    </a:ext>
                  </a:extLst>
                </a:gridCol>
                <a:gridCol w="3418182">
                  <a:extLst>
                    <a:ext uri="{9D8B030D-6E8A-4147-A177-3AD203B41FA5}">
                      <a16:colId xmlns:a16="http://schemas.microsoft.com/office/drawing/2014/main" xmlns="" val="198237910"/>
                    </a:ext>
                  </a:extLst>
                </a:gridCol>
              </a:tblGrid>
              <a:tr h="1906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Распорядительный акт об изменении образовательных отношений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3 статьи 57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изменения условий получения обучающимся образования по конкретной основной или дополнительной образовательной программе, повлекшего за собой изменение взаимных прав и обязанностей обучающегося и организации, осуществляющей образовательную деятельность.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extLst>
                  <a:ext uri="{0D108BD9-81ED-4DB2-BD59-A6C34878D82A}">
                    <a16:rowId xmlns:a16="http://schemas.microsoft.com/office/drawing/2014/main" xmlns="" val="1001389235"/>
                  </a:ext>
                </a:extLst>
              </a:tr>
              <a:tr h="1092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Распорядительный акт организации, осуществляющей образовательную деятельность, об отчислении обучающегося из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4 статьи 61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extLst>
                  <a:ext uri="{0D108BD9-81ED-4DB2-BD59-A6C34878D82A}">
                    <a16:rowId xmlns:a16="http://schemas.microsoft.com/office/drawing/2014/main" xmlns="" val="575346975"/>
                  </a:ext>
                </a:extLst>
              </a:tr>
              <a:tr h="3859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Локальный нормативный акт по вопросам определения объема и соотношения учебной нагрузки педагогических работников, осуществляющих учебную (преподавательскую) работу, и другой деятельности, предусмотренной должностными обязанностями и (или) индивидуальным планом (научной, творческой, исследовательской, методической, подготовительной, организационной, диагностической, лечебной, экспертной, иной, в том числе связанной с повышением своего профессионального уровня), в пределах установленной продолжительности рабочего времени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Пункты 1.3, 1.9 и 6.5 приказа Минобрнауки России от 22.12.2014 № 1601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(ред. от 13.05.2019)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«О продолжительности рабочего времени (нормах часов педагогической работы за ставку заработной платы) педагогических работников и о порядке определения учебной нагрузки педагогических работников, оговариваемой в трудовом договоре»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40210" marR="40210" marT="40210" marB="40210" anchor="ctr"/>
                </a:tc>
                <a:extLst>
                  <a:ext uri="{0D108BD9-81ED-4DB2-BD59-A6C34878D82A}">
                    <a16:rowId xmlns:a16="http://schemas.microsoft.com/office/drawing/2014/main" xmlns="" val="425640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507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A2E94D0C-F063-D245-06E8-475CF453D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99014631"/>
              </p:ext>
            </p:extLst>
          </p:nvPr>
        </p:nvGraphicFramePr>
        <p:xfrm>
          <a:off x="98853" y="1"/>
          <a:ext cx="11973696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5621">
                  <a:extLst>
                    <a:ext uri="{9D8B030D-6E8A-4147-A177-3AD203B41FA5}">
                      <a16:colId xmlns:a16="http://schemas.microsoft.com/office/drawing/2014/main" xmlns="" val="645854736"/>
                    </a:ext>
                  </a:extLst>
                </a:gridCol>
                <a:gridCol w="2437052">
                  <a:extLst>
                    <a:ext uri="{9D8B030D-6E8A-4147-A177-3AD203B41FA5}">
                      <a16:colId xmlns:a16="http://schemas.microsoft.com/office/drawing/2014/main" xmlns="" val="871264360"/>
                    </a:ext>
                  </a:extLst>
                </a:gridCol>
                <a:gridCol w="1699207">
                  <a:extLst>
                    <a:ext uri="{9D8B030D-6E8A-4147-A177-3AD203B41FA5}">
                      <a16:colId xmlns:a16="http://schemas.microsoft.com/office/drawing/2014/main" xmlns="" val="3538369557"/>
                    </a:ext>
                  </a:extLst>
                </a:gridCol>
                <a:gridCol w="1801624">
                  <a:extLst>
                    <a:ext uri="{9D8B030D-6E8A-4147-A177-3AD203B41FA5}">
                      <a16:colId xmlns:a16="http://schemas.microsoft.com/office/drawing/2014/main" xmlns="" val="1940092813"/>
                    </a:ext>
                  </a:extLst>
                </a:gridCol>
                <a:gridCol w="3390192">
                  <a:extLst>
                    <a:ext uri="{9D8B030D-6E8A-4147-A177-3AD203B41FA5}">
                      <a16:colId xmlns:a16="http://schemas.microsoft.com/office/drawing/2014/main" xmlns="" val="1990078602"/>
                    </a:ext>
                  </a:extLst>
                </a:gridCol>
              </a:tblGrid>
              <a:tr h="17144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локального нормативного акта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Ссылка на статью, часть статьи закона или иного нормативного правового акта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локальный нормативный акт для всех типов образовательных организаций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Необязательность локального нормативного акта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Комментарий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extLst>
                  <a:ext uri="{0D108BD9-81ED-4DB2-BD59-A6C34878D82A}">
                    <a16:rowId xmlns:a16="http://schemas.microsoft.com/office/drawing/2014/main" xmlns="" val="1410540099"/>
                  </a:ext>
                </a:extLst>
              </a:tr>
              <a:tr h="1459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Порядок получения образования на иностранном языке в соответствии с образовательной программой образовательной организации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5 статьи 14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Локальный нормативный акт необходим при реализации образовательной программы на иностранном языке.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extLst>
                  <a:ext uri="{0D108BD9-81ED-4DB2-BD59-A6C34878D82A}">
                    <a16:rowId xmlns:a16="http://schemas.microsoft.com/office/drawing/2014/main" xmlns="" val="1402947725"/>
                  </a:ext>
                </a:extLst>
              </a:tr>
              <a:tr h="1969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 о языке, языках образования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6 статьи 14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Язык обучения может быть определен уставом или образовательной программой. Законодательством не предусмотрена разработка отдельного (самостоятельного) локального нормативного акта о языке образования.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extLst>
                  <a:ext uri="{0D108BD9-81ED-4DB2-BD59-A6C34878D82A}">
                    <a16:rowId xmlns:a16="http://schemas.microsoft.com/office/drawing/2014/main" xmlns="" val="1381050006"/>
                  </a:ext>
                </a:extLst>
              </a:tr>
              <a:tr h="17144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Положение о структурном подразделении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Части 2 и 4 статьи 27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Положение о структурном подразделении обязательно при наличии структурного подразделения согласно уставу и (или) штатному расписанию образовательной организации.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8189" marR="68189" marT="68189" marB="68189" anchor="ctr"/>
                </a:tc>
                <a:extLst>
                  <a:ext uri="{0D108BD9-81ED-4DB2-BD59-A6C34878D82A}">
                    <a16:rowId xmlns:a16="http://schemas.microsoft.com/office/drawing/2014/main" xmlns="" val="4240653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527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FCB0DA2-4DFD-A86D-AC77-3020577FE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0741100"/>
              </p:ext>
            </p:extLst>
          </p:nvPr>
        </p:nvGraphicFramePr>
        <p:xfrm>
          <a:off x="86497" y="86497"/>
          <a:ext cx="11986052" cy="6771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8351">
                  <a:extLst>
                    <a:ext uri="{9D8B030D-6E8A-4147-A177-3AD203B41FA5}">
                      <a16:colId xmlns:a16="http://schemas.microsoft.com/office/drawing/2014/main" xmlns="" val="1065964776"/>
                    </a:ext>
                  </a:extLst>
                </a:gridCol>
                <a:gridCol w="2439568">
                  <a:extLst>
                    <a:ext uri="{9D8B030D-6E8A-4147-A177-3AD203B41FA5}">
                      <a16:colId xmlns:a16="http://schemas.microsoft.com/office/drawing/2014/main" xmlns="" val="2852601727"/>
                    </a:ext>
                  </a:extLst>
                </a:gridCol>
                <a:gridCol w="1700960">
                  <a:extLst>
                    <a:ext uri="{9D8B030D-6E8A-4147-A177-3AD203B41FA5}">
                      <a16:colId xmlns:a16="http://schemas.microsoft.com/office/drawing/2014/main" xmlns="" val="2433458635"/>
                    </a:ext>
                  </a:extLst>
                </a:gridCol>
                <a:gridCol w="1803483">
                  <a:extLst>
                    <a:ext uri="{9D8B030D-6E8A-4147-A177-3AD203B41FA5}">
                      <a16:colId xmlns:a16="http://schemas.microsoft.com/office/drawing/2014/main" xmlns="" val="2064226529"/>
                    </a:ext>
                  </a:extLst>
                </a:gridCol>
                <a:gridCol w="3393690">
                  <a:extLst>
                    <a:ext uri="{9D8B030D-6E8A-4147-A177-3AD203B41FA5}">
                      <a16:colId xmlns:a16="http://schemas.microsoft.com/office/drawing/2014/main" xmlns="" val="241495922"/>
                    </a:ext>
                  </a:extLst>
                </a:gridCol>
              </a:tblGrid>
              <a:tr h="13958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Положение о специализированном структурном образовательном подразделении, создаваемом в организации, осуществляющей обучение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6 статьи 31 Федерального закона «Об образовании в Российской Федерации»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Специализированное структурное подразделение создается не в образовательной организации, а в организации, осуществляющей обучение.</a:t>
                      </a:r>
                    </a:p>
                  </a:txBody>
                  <a:tcPr marL="52038" marR="52038" marT="52038" marB="52038" anchor="ctr"/>
                </a:tc>
                <a:extLst>
                  <a:ext uri="{0D108BD9-81ED-4DB2-BD59-A6C34878D82A}">
                    <a16:rowId xmlns:a16="http://schemas.microsoft.com/office/drawing/2014/main" xmlns="" val="3036087719"/>
                  </a:ext>
                </a:extLst>
              </a:tr>
              <a:tr h="13958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Правила внутреннего распорядка обучающихся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1 части 3 статьи 28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4 статьи 43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подп. «д» пункта 2 части 2 статьи 29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extLst>
                  <a:ext uri="{0D108BD9-81ED-4DB2-BD59-A6C34878D82A}">
                    <a16:rowId xmlns:a16="http://schemas.microsoft.com/office/drawing/2014/main" xmlns="" val="1295849052"/>
                  </a:ext>
                </a:extLst>
              </a:tr>
              <a:tr h="1811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Правила внутреннего трудового распорядка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1 части 3 статьи 28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7 статьи 47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3 статьи 52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Федерации»; статьи 15, 189 и иные Трудового кодекса Российской Федерации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 Проверяется его наличие на официальном сайте образовательной организации.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extLst>
                  <a:ext uri="{0D108BD9-81ED-4DB2-BD59-A6C34878D82A}">
                    <a16:rowId xmlns:a16="http://schemas.microsoft.com/office/drawing/2014/main" xmlns="" val="4078825083"/>
                  </a:ext>
                </a:extLst>
              </a:tr>
              <a:tr h="9799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Штатное расписание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4 части 3 статьи 28 </a:t>
                      </a:r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extLst>
                  <a:ext uri="{0D108BD9-81ED-4DB2-BD59-A6C34878D82A}">
                    <a16:rowId xmlns:a16="http://schemas.microsoft.com/office/drawing/2014/main" xmlns="" val="958930731"/>
                  </a:ext>
                </a:extLst>
              </a:tr>
              <a:tr h="1187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Образовательная программа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6 части 3 статьи 28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5 и часть 7 статьи 12 </a:t>
                      </a:r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2038" marR="52038" marT="52038" marB="52038" anchor="ctr"/>
                </a:tc>
                <a:extLst>
                  <a:ext uri="{0D108BD9-81ED-4DB2-BD59-A6C34878D82A}">
                    <a16:rowId xmlns:a16="http://schemas.microsoft.com/office/drawing/2014/main" xmlns="" val="1903110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766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C615031-EAA4-51F7-3DB9-C24A46329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1824308"/>
              </p:ext>
            </p:extLst>
          </p:nvPr>
        </p:nvGraphicFramePr>
        <p:xfrm>
          <a:off x="1" y="0"/>
          <a:ext cx="12072550" cy="6771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461">
                  <a:extLst>
                    <a:ext uri="{9D8B030D-6E8A-4147-A177-3AD203B41FA5}">
                      <a16:colId xmlns:a16="http://schemas.microsoft.com/office/drawing/2014/main" xmlns="" val="2633705845"/>
                    </a:ext>
                  </a:extLst>
                </a:gridCol>
                <a:gridCol w="2457170">
                  <a:extLst>
                    <a:ext uri="{9D8B030D-6E8A-4147-A177-3AD203B41FA5}">
                      <a16:colId xmlns:a16="http://schemas.microsoft.com/office/drawing/2014/main" xmlns="" val="3659172468"/>
                    </a:ext>
                  </a:extLst>
                </a:gridCol>
                <a:gridCol w="1713236">
                  <a:extLst>
                    <a:ext uri="{9D8B030D-6E8A-4147-A177-3AD203B41FA5}">
                      <a16:colId xmlns:a16="http://schemas.microsoft.com/office/drawing/2014/main" xmlns="" val="4187441366"/>
                    </a:ext>
                  </a:extLst>
                </a:gridCol>
                <a:gridCol w="1816500">
                  <a:extLst>
                    <a:ext uri="{9D8B030D-6E8A-4147-A177-3AD203B41FA5}">
                      <a16:colId xmlns:a16="http://schemas.microsoft.com/office/drawing/2014/main" xmlns="" val="2671256756"/>
                    </a:ext>
                  </a:extLst>
                </a:gridCol>
                <a:gridCol w="3418183">
                  <a:extLst>
                    <a:ext uri="{9D8B030D-6E8A-4147-A177-3AD203B41FA5}">
                      <a16:colId xmlns:a16="http://schemas.microsoft.com/office/drawing/2014/main" xmlns="" val="1838521089"/>
                    </a:ext>
                  </a:extLst>
                </a:gridCol>
              </a:tblGrid>
              <a:tr h="107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Согласованная с учредителем программа развития образовательной организации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7 части 3 статьи 28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extLst>
                  <a:ext uri="{0D108BD9-81ED-4DB2-BD59-A6C34878D82A}">
                    <a16:rowId xmlns:a16="http://schemas.microsoft.com/office/drawing/2014/main" xmlns="" val="2638259214"/>
                  </a:ext>
                </a:extLst>
              </a:tr>
              <a:tr h="1308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Правила приема обучающихся образовательной организации на образовательные программы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8 части 3 статьи 28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30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9 статьи 55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extLst>
                  <a:ext uri="{0D108BD9-81ED-4DB2-BD59-A6C34878D82A}">
                    <a16:rowId xmlns:a16="http://schemas.microsoft.com/office/drawing/2014/main" xmlns="" val="1476961304"/>
                  </a:ext>
                </a:extLst>
              </a:tr>
              <a:tr h="17661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Правила приема на обучение по дополнительным образовательным программам, а также на места с оплатой стоимости обучения физическими и (или) юридическими лицами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5 статьи 55 </a:t>
                      </a:r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реализации дополнительных образовательных программ и (или) оказании платных образовательных услуг.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extLst>
                  <a:ext uri="{0D108BD9-81ED-4DB2-BD59-A6C34878D82A}">
                    <a16:rowId xmlns:a16="http://schemas.microsoft.com/office/drawing/2014/main" xmlns="" val="4089677551"/>
                  </a:ext>
                </a:extLst>
              </a:tr>
              <a:tr h="2618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текущий контроль успеваемости, промежуточную аттестацию обучающихся образовательной организации, установление их форм, периодичности и порядка проведения, а также сроки ликвидации академической задолженности обучающихся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10 части 3 статьи 28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30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части 1 статьи 58 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реализации образовательных программ, кроме образовательных программ дошкольного образования.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8733" marR="58733" marT="58733" marB="58733" anchor="ctr"/>
                </a:tc>
                <a:extLst>
                  <a:ext uri="{0D108BD9-81ED-4DB2-BD59-A6C34878D82A}">
                    <a16:rowId xmlns:a16="http://schemas.microsoft.com/office/drawing/2014/main" xmlns="" val="368697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0192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9255DC9B-E8BB-D53D-3D3F-1456416BF1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44053015"/>
              </p:ext>
            </p:extLst>
          </p:nvPr>
        </p:nvGraphicFramePr>
        <p:xfrm>
          <a:off x="0" y="0"/>
          <a:ext cx="12072551" cy="6759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463">
                  <a:extLst>
                    <a:ext uri="{9D8B030D-6E8A-4147-A177-3AD203B41FA5}">
                      <a16:colId xmlns:a16="http://schemas.microsoft.com/office/drawing/2014/main" xmlns="" val="3750229838"/>
                    </a:ext>
                  </a:extLst>
                </a:gridCol>
                <a:gridCol w="2457173">
                  <a:extLst>
                    <a:ext uri="{9D8B030D-6E8A-4147-A177-3AD203B41FA5}">
                      <a16:colId xmlns:a16="http://schemas.microsoft.com/office/drawing/2014/main" xmlns="" val="3180531862"/>
                    </a:ext>
                  </a:extLst>
                </a:gridCol>
                <a:gridCol w="1713236">
                  <a:extLst>
                    <a:ext uri="{9D8B030D-6E8A-4147-A177-3AD203B41FA5}">
                      <a16:colId xmlns:a16="http://schemas.microsoft.com/office/drawing/2014/main" xmlns="" val="3045819399"/>
                    </a:ext>
                  </a:extLst>
                </a:gridCol>
                <a:gridCol w="1816498">
                  <a:extLst>
                    <a:ext uri="{9D8B030D-6E8A-4147-A177-3AD203B41FA5}">
                      <a16:colId xmlns:a16="http://schemas.microsoft.com/office/drawing/2014/main" xmlns="" val="423845745"/>
                    </a:ext>
                  </a:extLst>
                </a:gridCol>
                <a:gridCol w="3418181">
                  <a:extLst>
                    <a:ext uri="{9D8B030D-6E8A-4147-A177-3AD203B41FA5}">
                      <a16:colId xmlns:a16="http://schemas.microsoft.com/office/drawing/2014/main" xmlns="" val="2634328897"/>
                    </a:ext>
                  </a:extLst>
                </a:gridCol>
              </a:tblGrid>
              <a:tr h="2333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поощрение обучающихся образовательной организации за успехи в учебной, физкультурной, спортивной, общественной, научной, научно-технической, творческой, экспериментальной и инновационной деятельности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10.1 части 3 статьи 28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26 части 1 статьи 34  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Документы принимается в случаях поощрений обучающихся образовательной организации.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extLst>
                  <a:ext uri="{0D108BD9-81ED-4DB2-BD59-A6C34878D82A}">
                    <a16:rowId xmlns:a16="http://schemas.microsoft.com/office/drawing/2014/main" xmlns="" val="1689191517"/>
                  </a:ext>
                </a:extLst>
              </a:tr>
              <a:tr h="257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индивидуальный учет результатов освоения обучающимися образовательных программ, а также хранение в архивах информации об этих результатах на бумажных и (или) электронных носителях в образовательной организации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11 части 3 статьи 28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реализации образовательных программ, кроме образовательных программ дошкольного образования.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extLst>
                  <a:ext uri="{0D108BD9-81ED-4DB2-BD59-A6C34878D82A}">
                    <a16:rowId xmlns:a16="http://schemas.microsoft.com/office/drawing/2014/main" xmlns="" val="59335564"/>
                  </a:ext>
                </a:extLst>
              </a:tr>
              <a:tr h="1852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проведение самообследования, обеспечение функционирования внутренней системы оценки качества образования в образовательной организации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13 части 3 статьи 28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реализации образовательных программ.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60218" marR="60218" marT="60218" marB="60218" anchor="ctr"/>
                </a:tc>
                <a:extLst>
                  <a:ext uri="{0D108BD9-81ED-4DB2-BD59-A6C34878D82A}">
                    <a16:rowId xmlns:a16="http://schemas.microsoft.com/office/drawing/2014/main" xmlns="" val="234309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694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3E61048-E9F6-D5E7-BB1D-5C73EEC967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5120188"/>
              </p:ext>
            </p:extLst>
          </p:nvPr>
        </p:nvGraphicFramePr>
        <p:xfrm>
          <a:off x="98854" y="98854"/>
          <a:ext cx="11973697" cy="6759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5621">
                  <a:extLst>
                    <a:ext uri="{9D8B030D-6E8A-4147-A177-3AD203B41FA5}">
                      <a16:colId xmlns:a16="http://schemas.microsoft.com/office/drawing/2014/main" xmlns="" val="3988646845"/>
                    </a:ext>
                  </a:extLst>
                </a:gridCol>
                <a:gridCol w="2437052">
                  <a:extLst>
                    <a:ext uri="{9D8B030D-6E8A-4147-A177-3AD203B41FA5}">
                      <a16:colId xmlns:a16="http://schemas.microsoft.com/office/drawing/2014/main" xmlns="" val="967167532"/>
                    </a:ext>
                  </a:extLst>
                </a:gridCol>
                <a:gridCol w="1699208">
                  <a:extLst>
                    <a:ext uri="{9D8B030D-6E8A-4147-A177-3AD203B41FA5}">
                      <a16:colId xmlns:a16="http://schemas.microsoft.com/office/drawing/2014/main" xmlns="" val="2531689349"/>
                    </a:ext>
                  </a:extLst>
                </a:gridCol>
                <a:gridCol w="1801624">
                  <a:extLst>
                    <a:ext uri="{9D8B030D-6E8A-4147-A177-3AD203B41FA5}">
                      <a16:colId xmlns:a16="http://schemas.microsoft.com/office/drawing/2014/main" xmlns="" val="2854001287"/>
                    </a:ext>
                  </a:extLst>
                </a:gridCol>
                <a:gridCol w="3390192">
                  <a:extLst>
                    <a:ext uri="{9D8B030D-6E8A-4147-A177-3AD203B41FA5}">
                      <a16:colId xmlns:a16="http://schemas.microsoft.com/office/drawing/2014/main" xmlns="" val="2448837363"/>
                    </a:ext>
                  </a:extLst>
                </a:gridCol>
              </a:tblGrid>
              <a:tr h="2076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организацию и проведение научных и методических конференций, семинаров в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20 части 3 статьи 28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проведения соответствующих мероприятий.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extLst>
                  <a:ext uri="{0D108BD9-81ED-4DB2-BD59-A6C34878D82A}">
                    <a16:rowId xmlns:a16="http://schemas.microsoft.com/office/drawing/2014/main" xmlns="" val="346804412"/>
                  </a:ext>
                </a:extLst>
              </a:tr>
              <a:tr h="2076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Коллективный договор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Подпункт «д» пункта 3 части 2 статьи 29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7 статьи 47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Федерации»; статья 40 Трудового кодекса Российской Федерации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Коллективный договор может отсутствовать в образовательной организации в случае недостижения между работниками и работодателем согласия по социально-трудовым вопросам.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extLst>
                  <a:ext uri="{0D108BD9-81ED-4DB2-BD59-A6C34878D82A}">
                    <a16:rowId xmlns:a16="http://schemas.microsoft.com/office/drawing/2014/main" xmlns="" val="553585475"/>
                  </a:ext>
                </a:extLst>
              </a:tr>
              <a:tr h="2607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 о порядке оказания платных образовательных услуг, в том числе образцы договоров об оказании платных образовательных услуг, документ об утверждении стоимости обучения по каждой образовательной программе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4 части 2 статьи 29 </a:t>
                      </a:r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в случае оказания платных образовательных услуг.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extLst>
                  <a:ext uri="{0D108BD9-81ED-4DB2-BD59-A6C34878D82A}">
                    <a16:rowId xmlns:a16="http://schemas.microsoft.com/office/drawing/2014/main" xmlns="" val="126581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107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7E94E928-BCE6-FAAC-EE29-B93E63FEE2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4566425"/>
              </p:ext>
            </p:extLst>
          </p:nvPr>
        </p:nvGraphicFramePr>
        <p:xfrm>
          <a:off x="86497" y="0"/>
          <a:ext cx="11986053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8351">
                  <a:extLst>
                    <a:ext uri="{9D8B030D-6E8A-4147-A177-3AD203B41FA5}">
                      <a16:colId xmlns:a16="http://schemas.microsoft.com/office/drawing/2014/main" xmlns="" val="857109345"/>
                    </a:ext>
                  </a:extLst>
                </a:gridCol>
                <a:gridCol w="2439566">
                  <a:extLst>
                    <a:ext uri="{9D8B030D-6E8A-4147-A177-3AD203B41FA5}">
                      <a16:colId xmlns:a16="http://schemas.microsoft.com/office/drawing/2014/main" xmlns="" val="2153492737"/>
                    </a:ext>
                  </a:extLst>
                </a:gridCol>
                <a:gridCol w="1700963">
                  <a:extLst>
                    <a:ext uri="{9D8B030D-6E8A-4147-A177-3AD203B41FA5}">
                      <a16:colId xmlns:a16="http://schemas.microsoft.com/office/drawing/2014/main" xmlns="" val="634999001"/>
                    </a:ext>
                  </a:extLst>
                </a:gridCol>
                <a:gridCol w="1803483">
                  <a:extLst>
                    <a:ext uri="{9D8B030D-6E8A-4147-A177-3AD203B41FA5}">
                      <a16:colId xmlns:a16="http://schemas.microsoft.com/office/drawing/2014/main" xmlns="" val="1856159943"/>
                    </a:ext>
                  </a:extLst>
                </a:gridCol>
                <a:gridCol w="3393690">
                  <a:extLst>
                    <a:ext uri="{9D8B030D-6E8A-4147-A177-3AD203B41FA5}">
                      <a16:colId xmlns:a16="http://schemas.microsoft.com/office/drawing/2014/main" xmlns="" val="1754291037"/>
                    </a:ext>
                  </a:extLst>
                </a:gridCol>
              </a:tblGrid>
              <a:tr h="9333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Режим занятий обучающихся в образовательной организации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30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extLst>
                  <a:ext uri="{0D108BD9-81ED-4DB2-BD59-A6C34878D82A}">
                    <a16:rowId xmlns:a16="http://schemas.microsoft.com/office/drawing/2014/main" xmlns="" val="1605602348"/>
                  </a:ext>
                </a:extLst>
              </a:tr>
              <a:tr h="1509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порядок и основания перевода, отчисления обучающихся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30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extLst>
                  <a:ext uri="{0D108BD9-81ED-4DB2-BD59-A6C34878D82A}">
                    <a16:rowId xmlns:a16="http://schemas.microsoft.com/office/drawing/2014/main" xmlns="" val="1584777721"/>
                  </a:ext>
                </a:extLst>
              </a:tr>
              <a:tr h="2319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зачисление в образовательную организацию-участника при реализации в сетевой форме основных образовательных программ и дополнительных образовательных программ, осуществляется путем перевода в указанную организацию без отчисления из базовой организации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Пункт 9 Приказа Минобрнауки России № 882, Минпросвещения России № 391 от 05.08.2020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«Об организации и осуществлении образовательной деятельности при сетевой форме реализации образовательных программ»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Локальный нормативный акт разрабатывается при реализации образовательных программ с использованием сетевой формы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extLst>
                  <a:ext uri="{0D108BD9-81ED-4DB2-BD59-A6C34878D82A}">
                    <a16:rowId xmlns:a16="http://schemas.microsoft.com/office/drawing/2014/main" xmlns="" val="341368363"/>
                  </a:ext>
                </a:extLst>
              </a:tr>
              <a:tr h="20949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порядок и условия восстановления в организации, осуществляющей образовательную деятельность, обучающегося, отчисленного до завершения освоения основной профессиональной образовательной программы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62 Федерального закона «Об образовании в Российской Федерации»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профессиональных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51581" marR="51581" marT="51581" marB="51581" anchor="ctr"/>
                </a:tc>
                <a:extLst>
                  <a:ext uri="{0D108BD9-81ED-4DB2-BD59-A6C34878D82A}">
                    <a16:rowId xmlns:a16="http://schemas.microsoft.com/office/drawing/2014/main" xmlns="" val="2400150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206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FECC9021-7D1B-EB4A-D96E-5E6BE8A677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13242546"/>
              </p:ext>
            </p:extLst>
          </p:nvPr>
        </p:nvGraphicFramePr>
        <p:xfrm>
          <a:off x="247135" y="0"/>
          <a:ext cx="11788345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4668">
                  <a:extLst>
                    <a:ext uri="{9D8B030D-6E8A-4147-A177-3AD203B41FA5}">
                      <a16:colId xmlns:a16="http://schemas.microsoft.com/office/drawing/2014/main" xmlns="" val="173485333"/>
                    </a:ext>
                  </a:extLst>
                </a:gridCol>
                <a:gridCol w="2399326">
                  <a:extLst>
                    <a:ext uri="{9D8B030D-6E8A-4147-A177-3AD203B41FA5}">
                      <a16:colId xmlns:a16="http://schemas.microsoft.com/office/drawing/2014/main" xmlns="" val="2486471432"/>
                    </a:ext>
                  </a:extLst>
                </a:gridCol>
                <a:gridCol w="1672904">
                  <a:extLst>
                    <a:ext uri="{9D8B030D-6E8A-4147-A177-3AD203B41FA5}">
                      <a16:colId xmlns:a16="http://schemas.microsoft.com/office/drawing/2014/main" xmlns="" val="2873082961"/>
                    </a:ext>
                  </a:extLst>
                </a:gridCol>
                <a:gridCol w="1773735">
                  <a:extLst>
                    <a:ext uri="{9D8B030D-6E8A-4147-A177-3AD203B41FA5}">
                      <a16:colId xmlns:a16="http://schemas.microsoft.com/office/drawing/2014/main" xmlns="" val="2052897406"/>
                    </a:ext>
                  </a:extLst>
                </a:gridCol>
                <a:gridCol w="3337712">
                  <a:extLst>
                    <a:ext uri="{9D8B030D-6E8A-4147-A177-3AD203B41FA5}">
                      <a16:colId xmlns:a16="http://schemas.microsoft.com/office/drawing/2014/main" xmlns="" val="2968161854"/>
                    </a:ext>
                  </a:extLst>
                </a:gridCol>
              </a:tblGrid>
              <a:tr h="23729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порядок оформления возникновения, приостановления и прекращения отношений между образовательной организацией и обучающимися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2 статьи 30</a:t>
                      </a:r>
                      <a:r>
                        <a:rPr lang="ru-RU" sz="1200" b="1" u="none" strike="noStrike" dirty="0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extLst>
                  <a:ext uri="{0D108BD9-81ED-4DB2-BD59-A6C34878D82A}">
                    <a16:rowId xmlns:a16="http://schemas.microsoft.com/office/drawing/2014/main" xmlns="" val="202727390"/>
                  </a:ext>
                </a:extLst>
              </a:tr>
              <a:tr h="2379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Документы, регламентирующие случаи выдачи документов, подтверждающих обучение в организации, осуществляющей образовательную деятельность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Часть 4 статьи 33 Федерального закона «Об образовании в Российской Федерации»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организаций, кроме дошкольных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Законодательством не предусмотрена разработка локального нормативного акта в форме положения по данным вопросам.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extLst>
                  <a:ext uri="{0D108BD9-81ED-4DB2-BD59-A6C34878D82A}">
                    <a16:rowId xmlns:a16="http://schemas.microsoft.com/office/drawing/2014/main" xmlns="" val="502366747"/>
                  </a:ext>
                </a:extLst>
              </a:tr>
              <a:tr h="210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Порядок, регламентирующий обучение обучающегося по индивидуальному учебному плану, в том числе ускоренное обучение, в пределах осваиваемой образовательной программы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u="sng" spc="-5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3 части 1 статьи 34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организаций, кроме дошкольных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70199" marR="70199" marT="70199" marB="70199" anchor="ctr"/>
                </a:tc>
                <a:extLst>
                  <a:ext uri="{0D108BD9-81ED-4DB2-BD59-A6C34878D82A}">
                    <a16:rowId xmlns:a16="http://schemas.microsoft.com/office/drawing/2014/main" xmlns="" val="2084009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37974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F57D0AAD-ADE0-1F25-B4F4-A0D2D434B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8194715"/>
              </p:ext>
            </p:extLst>
          </p:nvPr>
        </p:nvGraphicFramePr>
        <p:xfrm>
          <a:off x="123568" y="0"/>
          <a:ext cx="11911914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1969">
                  <a:extLst>
                    <a:ext uri="{9D8B030D-6E8A-4147-A177-3AD203B41FA5}">
                      <a16:colId xmlns:a16="http://schemas.microsoft.com/office/drawing/2014/main" xmlns="" val="2415264308"/>
                    </a:ext>
                  </a:extLst>
                </a:gridCol>
                <a:gridCol w="2424476">
                  <a:extLst>
                    <a:ext uri="{9D8B030D-6E8A-4147-A177-3AD203B41FA5}">
                      <a16:colId xmlns:a16="http://schemas.microsoft.com/office/drawing/2014/main" xmlns="" val="3833360277"/>
                    </a:ext>
                  </a:extLst>
                </a:gridCol>
                <a:gridCol w="1690442">
                  <a:extLst>
                    <a:ext uri="{9D8B030D-6E8A-4147-A177-3AD203B41FA5}">
                      <a16:colId xmlns:a16="http://schemas.microsoft.com/office/drawing/2014/main" xmlns="" val="2268965089"/>
                    </a:ext>
                  </a:extLst>
                </a:gridCol>
                <a:gridCol w="1792327">
                  <a:extLst>
                    <a:ext uri="{9D8B030D-6E8A-4147-A177-3AD203B41FA5}">
                      <a16:colId xmlns:a16="http://schemas.microsoft.com/office/drawing/2014/main" xmlns="" val="2159701564"/>
                    </a:ext>
                  </a:extLst>
                </a:gridCol>
                <a:gridCol w="3372700">
                  <a:extLst>
                    <a:ext uri="{9D8B030D-6E8A-4147-A177-3AD203B41FA5}">
                      <a16:colId xmlns:a16="http://schemas.microsoft.com/office/drawing/2014/main" xmlns="" val="1005247189"/>
                    </a:ext>
                  </a:extLst>
                </a:gridCol>
              </a:tblGrid>
              <a:tr h="648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Порядок, регламентирующий участие обучающегося в формировании содержания профессионального образования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u="sng" spc="-5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4 части 1 статьи 34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 Федерального закона «Об образовании в Российской Федерации»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профессиональных образовательных организаций.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extLst>
                  <a:ext uri="{0D108BD9-81ED-4DB2-BD59-A6C34878D82A}">
                    <a16:rowId xmlns:a16="http://schemas.microsoft.com/office/drawing/2014/main" xmlns="" val="3867583432"/>
                  </a:ext>
                </a:extLst>
              </a:tr>
              <a:tr h="6209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Документ, регламентирующий зачет 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деятельность, и предусматривающий: 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- форму и порядок подачи заявления о зачете 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деятельность,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- порядок зачета результатов пройденного обучения, подтверждаемых документами об образовании и (или) о квалификации, полученными в иностранном государстве, которые не соответствуют условиям, предусмотренным частью 3 статьи 107 Федерального закона от 29 декабря 2012 г. № 273-ФЗ «Об образовании в Российской Федерации», а также подтверждаемых документами об обучении, выданными иностранными организациями;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- процедуру установления соответствия, в том числе случаи, при которых проводится оценивание, и формы его проведения;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- порядок перевода на обучение по индивидуальному учебному плану, в том числе на ускоренное обучение обучающегося, которому произведен зачет.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u="sng" spc="-5" dirty="0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Пункт 7 части 1 статьи 34</a:t>
                      </a:r>
                      <a:r>
                        <a:rPr lang="ru-RU" sz="1000" b="1" u="sng" dirty="0">
                          <a:solidFill>
                            <a:srgbClr val="0563C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Федерального закона «Об образовании в Российской Федерации»; пункты 2, 3, 6 и 8 приказа</a:t>
                      </a:r>
                      <a:r>
                        <a:rPr lang="ru-RU" sz="1000" b="1" u="sng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Минобрнауки России № 845, </a:t>
                      </a:r>
                      <a:r>
                        <a:rPr lang="ru-RU" sz="1000" b="1" dirty="0" err="1">
                          <a:solidFill>
                            <a:schemeClr val="tx1"/>
                          </a:solidFill>
                          <a:effectLst/>
                        </a:rPr>
                        <a:t>Минпросвещения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 России № 369 от 30.07.2020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«Об утверждении Порядка зачета организацией, осуществляющей образовательную деятельность, 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деятельность»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Обязательный документ для всех типов образовательных организаций, кроме дошкольных образовательных организаций.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Rockwell" panose="02060603020205020403" pitchFamily="18" charset="0"/>
                      </a:endParaRPr>
                    </a:p>
                  </a:txBody>
                  <a:tcPr marL="31131" marR="31131" marT="31131" marB="31131" anchor="ctr"/>
                </a:tc>
                <a:extLst>
                  <a:ext uri="{0D108BD9-81ED-4DB2-BD59-A6C34878D82A}">
                    <a16:rowId xmlns:a16="http://schemas.microsoft.com/office/drawing/2014/main" xmlns="" val="296739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5487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2850</Words>
  <Application>Microsoft Macintosh PowerPoint</Application>
  <PresentationFormat>Произвольный</PresentationFormat>
  <Paragraphs>498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Нормативно-правовое обеспечение деятельности образовательных организаций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изменениях в нормативно-правовом обеспечении деятельности образовательных организаций</dc:title>
  <dc:creator>Microsoft Office User</dc:creator>
  <cp:lastModifiedBy>User280922</cp:lastModifiedBy>
  <cp:revision>3</cp:revision>
  <dcterms:created xsi:type="dcterms:W3CDTF">2022-11-23T22:43:25Z</dcterms:created>
  <dcterms:modified xsi:type="dcterms:W3CDTF">2023-10-11T09:56:05Z</dcterms:modified>
</cp:coreProperties>
</file>